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19"/>
  </p:notesMasterIdLst>
  <p:handoutMasterIdLst>
    <p:handoutMasterId r:id="rId20"/>
  </p:handoutMasterIdLst>
  <p:sldIdLst>
    <p:sldId id="1702" r:id="rId5"/>
    <p:sldId id="1749" r:id="rId6"/>
    <p:sldId id="1750" r:id="rId7"/>
    <p:sldId id="1751" r:id="rId8"/>
    <p:sldId id="2022" r:id="rId9"/>
    <p:sldId id="1684" r:id="rId10"/>
    <p:sldId id="2081" r:id="rId11"/>
    <p:sldId id="1745" r:id="rId12"/>
    <p:sldId id="1895" r:id="rId13"/>
    <p:sldId id="2082" r:id="rId14"/>
    <p:sldId id="2015" r:id="rId15"/>
    <p:sldId id="1746" r:id="rId16"/>
    <p:sldId id="1780" r:id="rId17"/>
    <p:sldId id="1752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702"/>
            <p14:sldId id="1749"/>
            <p14:sldId id="1750"/>
            <p14:sldId id="1751"/>
            <p14:sldId id="2022"/>
            <p14:sldId id="1684"/>
            <p14:sldId id="2081"/>
            <p14:sldId id="1745"/>
            <p14:sldId id="1895"/>
            <p14:sldId id="2082"/>
            <p14:sldId id="2015"/>
            <p14:sldId id="1746"/>
            <p14:sldId id="1780"/>
            <p14:sldId id="175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B4D9"/>
    <a:srgbClr val="EBEBEB"/>
    <a:srgbClr val="FFFFFF"/>
    <a:srgbClr val="FFF100"/>
    <a:srgbClr val="75757A"/>
    <a:srgbClr val="3C3C41"/>
    <a:srgbClr val="30E5D0"/>
    <a:srgbClr val="008272"/>
    <a:srgbClr val="0777D3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52" autoAdjust="0"/>
    <p:restoredTop sz="86378" autoAdjust="0"/>
  </p:normalViewPr>
  <p:slideViewPr>
    <p:cSldViewPr snapToGrid="0">
      <p:cViewPr varScale="1">
        <p:scale>
          <a:sx n="98" d="100"/>
          <a:sy n="98" d="100"/>
        </p:scale>
        <p:origin x="72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7/4/2021 12:57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7/4/2021 12:57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built-in-roles#virtual-machine-contributor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ortal.azure.com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Segoe UI Light"/>
                <a:cs typeface="Segoe UI Light"/>
              </a:rPr>
              <a:t>Explain that the following terms are used throughout this section of the course:</a:t>
            </a:r>
          </a:p>
          <a:p>
            <a:endParaRPr lang="en-GB" dirty="0"/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>
                <a:solidFill>
                  <a:schemeClr val="tx2"/>
                </a:solidFill>
                <a:latin typeface="Segoe UI Light"/>
                <a:cs typeface="Segoe UI Light"/>
              </a:rPr>
              <a:t>Client ID</a:t>
            </a:r>
            <a:r>
              <a:rPr lang="en-US" sz="900" dirty="0">
                <a:solidFill>
                  <a:schemeClr val="tx2"/>
                </a:solidFill>
                <a:latin typeface="Segoe UI Light"/>
                <a:cs typeface="Segoe UI Light"/>
              </a:rPr>
              <a:t>: </a:t>
            </a:r>
            <a:r>
              <a:rPr lang="en-GB" sz="900" kern="1200" dirty="0">
                <a:solidFill>
                  <a:schemeClr val="tx1"/>
                </a:solidFill>
                <a:latin typeface="Segoe UI Light"/>
                <a:cs typeface="Segoe UI Light"/>
              </a:rPr>
              <a:t>A unique identifier generated by Azure AD that is tied to an application and service principal during its initial provisioning.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>
                <a:solidFill>
                  <a:schemeClr val="tx2"/>
                </a:solidFill>
                <a:latin typeface="Segoe UI Light"/>
                <a:cs typeface="Segoe UI Light"/>
              </a:rPr>
              <a:t>Principal ID</a:t>
            </a:r>
            <a:r>
              <a:rPr lang="en-US" sz="900" dirty="0">
                <a:solidFill>
                  <a:schemeClr val="tx2"/>
                </a:solidFill>
                <a:latin typeface="Segoe UI Light"/>
                <a:cs typeface="Segoe UI Light"/>
              </a:rPr>
              <a:t>: </a:t>
            </a:r>
            <a:r>
              <a:rPr lang="en-GB" sz="900" kern="1200" dirty="0">
                <a:solidFill>
                  <a:schemeClr val="tx1"/>
                </a:solidFill>
                <a:latin typeface="Segoe UI Light"/>
                <a:cs typeface="Segoe UI Light"/>
              </a:rPr>
              <a:t>The object ID of the service principal object for your managed identity that is used to grant role-based access to an Azure resource.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dirty="0">
                <a:solidFill>
                  <a:schemeClr val="tx2"/>
                </a:solidFill>
                <a:latin typeface="Segoe UI Light"/>
                <a:cs typeface="Segoe UI Light"/>
              </a:rPr>
              <a:t>Azure Instance Metadata Service</a:t>
            </a:r>
            <a:r>
              <a:rPr lang="en-US" sz="900" dirty="0">
                <a:solidFill>
                  <a:schemeClr val="tx2"/>
                </a:solidFill>
                <a:latin typeface="Segoe UI Light"/>
                <a:cs typeface="Segoe UI Light"/>
              </a:rPr>
              <a:t>: </a:t>
            </a:r>
            <a:r>
              <a:rPr lang="en-GB" sz="900" kern="1200" dirty="0">
                <a:solidFill>
                  <a:schemeClr val="tx1"/>
                </a:solidFill>
                <a:latin typeface="Segoe UI Light"/>
                <a:cs typeface="Segoe UI Light"/>
              </a:rPr>
              <a:t>A REST endpoint accessible to all IaaS VMs created via the Azure Resource Manager. The endpoint is available at a well-known non-routable IP address (169.254.169.254) that can be accessed only from within the VM.</a:t>
            </a:r>
          </a:p>
          <a:p>
            <a:endParaRPr lang="en-GB" dirty="0"/>
          </a:p>
          <a:p>
            <a:r>
              <a:rPr lang="en-GB" dirty="0">
                <a:latin typeface="Segoe UI Light"/>
                <a:cs typeface="Segoe UI Light"/>
              </a:rPr>
              <a:t>Discuss each term and its definition with the class.</a:t>
            </a:r>
          </a:p>
          <a:p>
            <a:endParaRPr lang="en-GB" dirty="0">
              <a:cs typeface="Segoe UI Light"/>
            </a:endParaRPr>
          </a:p>
          <a:p>
            <a:r>
              <a:rPr lang="en-GB" dirty="0">
                <a:latin typeface="Segoe UI Light"/>
                <a:cs typeface="Segoe UI Light"/>
              </a:rPr>
              <a:t>AWS compare note: AWS Developers are often using either the AWS IAM SDK or Amazon Cognito to authenticate.</a:t>
            </a:r>
          </a:p>
          <a:p>
            <a:endParaRPr lang="en-GB" dirty="0">
              <a:cs typeface="Segoe UI Light"/>
            </a:endParaRPr>
          </a:p>
          <a:p>
            <a:r>
              <a:rPr lang="en-GB" dirty="0">
                <a:latin typeface="Segoe UI Light"/>
                <a:cs typeface="Segoe UI Light"/>
              </a:rPr>
              <a:t>Simple steps to </a:t>
            </a:r>
            <a:r>
              <a:rPr lang="en-GB" b="1" dirty="0">
                <a:latin typeface="Segoe UI Light"/>
                <a:cs typeface="Segoe UI Light"/>
              </a:rPr>
              <a:t>Enable system-assigned managed identity on an existing VM</a:t>
            </a:r>
            <a:r>
              <a:rPr lang="en-GB" dirty="0">
                <a:latin typeface="Segoe UI Light"/>
                <a:cs typeface="Segoe UI Light"/>
              </a:rPr>
              <a:t> for optional quick demo</a:t>
            </a:r>
          </a:p>
          <a:p>
            <a:r>
              <a:rPr lang="en-GB" dirty="0"/>
              <a:t>To enable system-assigned managed identity on a VM that was originally provisioned without it, your account needs the </a:t>
            </a:r>
            <a:r>
              <a:rPr lang="en-GB" u="sng" dirty="0">
                <a:hlinkClick r:id="rId3"/>
              </a:rPr>
              <a:t>Virtual Machine Contributor</a:t>
            </a:r>
            <a:r>
              <a:rPr lang="en-GB" dirty="0"/>
              <a:t> role assignment. No additional Azure AD directory role assignments are required.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Sign in to the </a:t>
            </a:r>
            <a:r>
              <a:rPr lang="en-GB" u="sng" dirty="0">
                <a:hlinkClick r:id="rId4"/>
              </a:rPr>
              <a:t>Azure portal</a:t>
            </a:r>
            <a:r>
              <a:rPr lang="en-GB" dirty="0"/>
              <a:t> using an account associated with the Azure subscription that contains the VM.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Navigate to the desired Virtual Machine and select </a:t>
            </a:r>
            <a:r>
              <a:rPr lang="en-GB" b="1" dirty="0"/>
              <a:t>Identity</a:t>
            </a:r>
            <a:r>
              <a:rPr lang="en-GB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Under </a:t>
            </a:r>
            <a:r>
              <a:rPr lang="en-GB" b="1" dirty="0"/>
              <a:t>System assigned</a:t>
            </a:r>
            <a:r>
              <a:rPr lang="en-GB" dirty="0"/>
              <a:t>, </a:t>
            </a:r>
            <a:r>
              <a:rPr lang="en-GB" b="1" dirty="0"/>
              <a:t>Status</a:t>
            </a:r>
            <a:r>
              <a:rPr lang="en-GB" dirty="0"/>
              <a:t>, select </a:t>
            </a:r>
            <a:r>
              <a:rPr lang="en-GB" b="1" dirty="0"/>
              <a:t>On</a:t>
            </a:r>
            <a:r>
              <a:rPr lang="en-GB" dirty="0"/>
              <a:t> and then click </a:t>
            </a:r>
            <a:r>
              <a:rPr lang="en-GB" b="1" dirty="0"/>
              <a:t>Save</a:t>
            </a:r>
            <a:r>
              <a:rPr lang="en-GB" dirty="0"/>
              <a:t>:</a:t>
            </a:r>
          </a:p>
          <a:p>
            <a:endParaRPr lang="en-GB" dirty="0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4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Key Vault enables Azure applications and users to store and use several types of secret/key data, including: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Cryptographic keys</a:t>
            </a:r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Key Vault supports multiple key types and algorithms and using hardware security modules (HSMs) for high-value keys.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Secrets</a:t>
            </a:r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Key Vault provides secure storage of secrets, such as passwords and database connection strings.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Certificates</a:t>
            </a:r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Key Vault supports certificates, which are built on top of keys and secrets, and add an automated renewal feature.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Storage</a:t>
            </a:r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Key Vault can manage the keys of an Azure Storage account. Internally, Key Vault can list (sync) keys with an Azure Storage Account and regenerate (rotate) the keys periodically.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7/4/2021 12:57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53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Segoe UI Light"/>
                <a:cs typeface="Segoe UI Light"/>
              </a:rPr>
              <a:t>Discuss each term and its definition with the class.</a:t>
            </a:r>
          </a:p>
          <a:p>
            <a:endParaRPr lang="en-GB" dirty="0"/>
          </a:p>
          <a:p>
            <a:pPr lvl="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Vault owner:</a:t>
            </a:r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  <a:cs typeface="Segoe UI"/>
            </a:endParaRPr>
          </a:p>
          <a:p>
            <a:pPr marL="217170" lvl="1" indent="-10795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Identity that has full control over the vault</a:t>
            </a:r>
          </a:p>
          <a:p>
            <a:pPr marL="217170" lvl="1" indent="-10795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Can grant other identities consumer (scoped) access to the vault</a:t>
            </a:r>
          </a:p>
          <a:p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lvl="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Vault consumer:</a:t>
            </a:r>
            <a:endParaRPr lang="en-US" dirty="0"/>
          </a:p>
          <a:p>
            <a:pPr marL="217170" lvl="1" indent="-10795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Identity that can perform actions on the assets inside the vault (with permission)</a:t>
            </a:r>
          </a:p>
          <a:p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lvl="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Managed identity:</a:t>
            </a:r>
            <a:endParaRPr lang="en-US" dirty="0"/>
          </a:p>
          <a:p>
            <a:pPr marL="217170" lvl="1" indent="-10795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Assigned identity for an Azure resource</a:t>
            </a:r>
          </a:p>
          <a:p>
            <a:pPr marL="217170" lvl="1" indent="-10795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Fastest way to access the vault from a service without sharing or exposing credentials</a:t>
            </a:r>
          </a:p>
          <a:p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lvl="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Service principal:</a:t>
            </a:r>
            <a:endParaRPr lang="en-US" dirty="0"/>
          </a:p>
          <a:p>
            <a:pPr marL="217170" lvl="1" indent="-10795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Can provide certificate or secret</a:t>
            </a:r>
          </a:p>
          <a:p>
            <a:pPr marL="217170" lvl="1" indent="-10795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Not recommended as it’s difficult to rotate</a:t>
            </a:r>
          </a:p>
          <a:p>
            <a:pPr marL="217170" lvl="1" indent="-107950"/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Light"/>
              <a:cs typeface="Segoe UI Light"/>
            </a:endParaRPr>
          </a:p>
          <a:p>
            <a:pPr indent="-107950"/>
            <a:r>
              <a:rPr lang="en-US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Azure Active Directory:</a:t>
            </a:r>
            <a:endParaRPr lang="en-US" b="1" dirty="0">
              <a:solidFill>
                <a:srgbClr val="000000"/>
              </a:solidFill>
              <a:cs typeface="Segoe UI Light" pitchFamily="34" charset="0"/>
            </a:endParaRPr>
          </a:p>
          <a:p>
            <a:pPr marL="280670" lvl="1" indent="-171450">
              <a:buFont typeface="Arial"/>
              <a:buChar char="•"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Used for secure access to the key vault management plane</a:t>
            </a:r>
          </a:p>
          <a:p>
            <a:pPr indent="-107950">
              <a:buFontTx/>
              <a:buNone/>
            </a:pPr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Light"/>
              <a:cs typeface="Segoe UI Light"/>
            </a:endParaRPr>
          </a:p>
          <a:p>
            <a:pPr indent="-107950"/>
            <a:r>
              <a:rPr lang="en-US" b="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Azure tenant ID:</a:t>
            </a:r>
          </a:p>
          <a:p>
            <a:pPr marL="280670" lvl="1" indent="-171450">
              <a:buFont typeface="Arial"/>
              <a:buChar char="•"/>
            </a:pPr>
            <a:r>
              <a:rPr lang="en-US" dirty="0">
                <a:solidFill>
                  <a:srgbClr val="1A1A1A"/>
                </a:solidFill>
                <a:latin typeface="Segoe UI Light"/>
                <a:cs typeface="Segoe UI Light"/>
              </a:rPr>
              <a:t>Key vault is automatically tied to the default Azure Active Directory tenant ID for that subscription.</a:t>
            </a:r>
          </a:p>
          <a:p>
            <a:pPr marL="280670" lvl="1" indent="-171450">
              <a:buFont typeface="Arial"/>
              <a:buChar char="•"/>
            </a:pPr>
            <a:r>
              <a:rPr lang="en-US" dirty="0">
                <a:solidFill>
                  <a:srgbClr val="1A1A1A"/>
                </a:solidFill>
                <a:latin typeface="Segoe UI Light"/>
                <a:cs typeface="Segoe UI Light"/>
              </a:rPr>
              <a:t>All access policy entries are also tied to this tenant ID.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64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73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6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jp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1.emf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3.jp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image" Target="../media/image36.png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image" Target="../media/image50.emf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670" r:id="rId15"/>
    <p:sldLayoutId id="2147484671" r:id="rId16"/>
    <p:sldLayoutId id="2147484668" r:id="rId17"/>
    <p:sldLayoutId id="2147484666" r:id="rId18"/>
    <p:sldLayoutId id="2147484560" r:id="rId19"/>
    <p:sldLayoutId id="2147484561" r:id="rId20"/>
    <p:sldLayoutId id="2147484562" r:id="rId21"/>
    <p:sldLayoutId id="2147484580" r:id="rId22"/>
    <p:sldLayoutId id="2147484563" r:id="rId23"/>
    <p:sldLayoutId id="2147484564" r:id="rId24"/>
    <p:sldLayoutId id="2147484566" r:id="rId25"/>
    <p:sldLayoutId id="2147484672" r:id="rId26"/>
    <p:sldLayoutId id="2147484673" r:id="rId27"/>
    <p:sldLayoutId id="2147484669" r:id="rId28"/>
    <p:sldLayoutId id="2147484667" r:id="rId29"/>
    <p:sldLayoutId id="2147484567" r:id="rId30"/>
    <p:sldLayoutId id="2147484568" r:id="rId31"/>
    <p:sldLayoutId id="2147484577" r:id="rId32"/>
    <p:sldLayoutId id="2147484570" r:id="rId33"/>
    <p:sldLayoutId id="2147484571" r:id="rId34"/>
    <p:sldLayoutId id="2147484572" r:id="rId35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emf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Objectives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233" y="1590535"/>
            <a:ext cx="9572625" cy="369331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+mj-lt"/>
              </a:rPr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+mj-lt"/>
              </a:rPr>
              <a:t>Azure Managed Identity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Authentication with Azure managed identities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Using managed identities with Azure resources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+mj-lt"/>
              </a:rPr>
              <a:t>Azure Key Vault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Azure Security Center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Key Vault users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52F5BF-A8D4-4BC1-9102-7B4F4BD6F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212E-A168-42C7-AF6D-167DB169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Key Vault Terminology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0F03B-2A18-41C2-9E69-3A30E48B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06" y="2318256"/>
            <a:ext cx="7648717" cy="26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414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BDA-BB67-4C5B-8E42-7544A807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Authentication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6BF8014-7051-47B7-8987-806CB53696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42302"/>
            <a:ext cx="11368273" cy="30777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Ways to authenticate to Key Vault: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77FEC-6EDE-40E1-B1AA-2BFB051B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59" y="2655972"/>
            <a:ext cx="9612809" cy="29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698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1055" y="1316944"/>
            <a:ext cx="9572625" cy="4647426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Azure Key Vault helps manage the following tasks: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Secrets management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Key management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Certificate management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Best practices: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Grant access at a specific scope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Control what users have access to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Store certificates in the key vault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Ensures that you can recover a deleted key vault or key vault objects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4760-F7DB-4CCA-BB37-CA618815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Vault Users</a:t>
            </a:r>
          </a:p>
        </p:txBody>
      </p:sp>
    </p:spTree>
    <p:extLst>
      <p:ext uri="{BB962C8B-B14F-4D97-AF65-F5344CB8AC3E}">
        <p14:creationId xmlns:p14="http://schemas.microsoft.com/office/powerpoint/2010/main" val="419041238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Demonstration: Configure Certificate Auto-Rotation in Key Vault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20313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Manage a certificate by using the Azure portal.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a CA provider account.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 the certificate's validity period.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 the certificate's auto-rotation frequency.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 the certificate's attributes by using Azure PowerShell.</a:t>
            </a:r>
          </a:p>
        </p:txBody>
      </p:sp>
    </p:spTree>
    <p:extLst>
      <p:ext uri="{BB962C8B-B14F-4D97-AF65-F5344CB8AC3E}">
        <p14:creationId xmlns:p14="http://schemas.microsoft.com/office/powerpoint/2010/main" val="13873485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 dirty="0">
                <a:effectLst/>
              </a:rPr>
              <a:t>Module 11 Review 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16681-1E5B-4367-B77F-0AEA7ACE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111" y="4751008"/>
            <a:ext cx="1628787" cy="1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Azure Managed Identity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8CEE41-DBEF-42A1-89AC-999A1653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96" y="1329599"/>
            <a:ext cx="9572625" cy="5032147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A managed identity: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combines Azure AD authentication and Azure RBAC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eliminates the need for rotating credentials or certificates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The concept of managed identities involves the use of: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Client ID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Object ID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Instance Metadata Service	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There are two types of managed identities: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System-assigned managed identity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User-assigned managed identity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0D5A6-D80C-4AD3-8912-93925522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Authentication with Azure 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24546968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72095"/>
            <a:ext cx="4589306" cy="223138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To set up a managed identity: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In the Azure portal, go to the VM that hosts the app you want to authenticate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On the overview page, under </a:t>
            </a:r>
            <a:r>
              <a:rPr lang="en-US" b="1" dirty="0">
                <a:latin typeface="+mj-lt"/>
              </a:rPr>
              <a:t>Settings</a:t>
            </a:r>
            <a:r>
              <a:rPr lang="en-US" dirty="0">
                <a:latin typeface="+mj-lt"/>
              </a:rPr>
              <a:t>, select </a:t>
            </a:r>
            <a:r>
              <a:rPr lang="en-US" b="1" dirty="0">
                <a:latin typeface="+mj-lt"/>
              </a:rPr>
              <a:t>Identity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Choose a system-assigned or user-assigned identity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Save your changes</a:t>
            </a:r>
          </a:p>
          <a:p>
            <a:pPr marL="685800" lvl="1" indent="-4572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2C6CC-3BEC-4001-95F6-EBF8C7E4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Managed Identities with Azure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DEA6C-9577-4047-B7C8-E4EAAF71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26" y="1307086"/>
            <a:ext cx="5039246" cy="54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212E-A168-42C7-AF6D-167DB169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Managed Identities for Azure Resources in Azure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061A-58B2-4E63-80D0-CFEA469E6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187" y="1405224"/>
            <a:ext cx="5203503" cy="461664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Help you manage the credentials for authenticating to cloud services, when building cloud applications:</a:t>
            </a:r>
          </a:p>
          <a:p>
            <a:pPr marL="0" indent="0">
              <a:buNone/>
            </a:pPr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Keeps credentials out of code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Identity automatically managed in Azure AD for Azure resources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Uses a local MSI endpoint to get access tokens from Azure AD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Direct authentication with services or retrieve credentials from Azure Key Vault</a:t>
            </a:r>
          </a:p>
        </p:txBody>
      </p:sp>
      <p:grpSp>
        <p:nvGrpSpPr>
          <p:cNvPr id="16" name="Group 15" descr="Diagram illustrating Azure-injected credentials in-use to access Azure services.">
            <a:extLst>
              <a:ext uri="{FF2B5EF4-FFF2-40B4-BE49-F238E27FC236}">
                <a16:creationId xmlns:a16="http://schemas.microsoft.com/office/drawing/2014/main" id="{4EE68E20-EB9E-4DE6-A516-293FDC3CA249}"/>
              </a:ext>
            </a:extLst>
          </p:cNvPr>
          <p:cNvGrpSpPr/>
          <p:nvPr/>
        </p:nvGrpSpPr>
        <p:grpSpPr>
          <a:xfrm>
            <a:off x="6658549" y="1350121"/>
            <a:ext cx="5124983" cy="4731831"/>
            <a:chOff x="5930845" y="1437481"/>
            <a:chExt cx="5675938" cy="475341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F3019B-7A1A-4FF4-AA8C-0F36D07CC97C}"/>
                </a:ext>
              </a:extLst>
            </p:cNvPr>
            <p:cNvSpPr/>
            <p:nvPr/>
          </p:nvSpPr>
          <p:spPr>
            <a:xfrm>
              <a:off x="5930845" y="1437482"/>
              <a:ext cx="1741481" cy="383142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 Semibold" panose="020B0702040204020203" pitchFamily="34" charset="0"/>
                </a:rPr>
                <a:t>App Service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13143F-8417-4FD0-B349-F1B0A14DADAB}"/>
                </a:ext>
              </a:extLst>
            </p:cNvPr>
            <p:cNvSpPr/>
            <p:nvPr/>
          </p:nvSpPr>
          <p:spPr>
            <a:xfrm>
              <a:off x="9236434" y="1437481"/>
              <a:ext cx="2370349" cy="13396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 Semibold" panose="020B0702040204020203" pitchFamily="34" charset="0"/>
                </a:rPr>
                <a:t>Azure Service</a:t>
              </a:r>
            </a:p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 Semibold" panose="020B0702040204020203" pitchFamily="34" charset="0"/>
                </a:rPr>
                <a:t>(Azure Resource Manager, Key Vault)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34E261-A19F-4587-AB3B-8DD5C7EC5B24}"/>
                </a:ext>
              </a:extLst>
            </p:cNvPr>
            <p:cNvSpPr/>
            <p:nvPr/>
          </p:nvSpPr>
          <p:spPr>
            <a:xfrm>
              <a:off x="6065041" y="1827572"/>
              <a:ext cx="1474390" cy="5539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Segoe UI Semibold" panose="020B0702040204020203" pitchFamily="34" charset="0"/>
                </a:rPr>
                <a:t>Your code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5193B4-CD77-4107-95AD-2CC13EB1E4F7}"/>
                </a:ext>
              </a:extLst>
            </p:cNvPr>
            <p:cNvSpPr/>
            <p:nvPr/>
          </p:nvSpPr>
          <p:spPr>
            <a:xfrm>
              <a:off x="6064391" y="3754593"/>
              <a:ext cx="1474390" cy="553938"/>
            </a:xfrm>
            <a:prstGeom prst="rect">
              <a:avLst/>
            </a:prstGeom>
            <a:noFill/>
            <a:ln w="1079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 Semibold" panose="020B0702040204020203" pitchFamily="34" charset="0"/>
                </a:rPr>
                <a:t>Local token service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E14A45-7D3D-423C-BCB1-D0EC8D936DD6}"/>
                </a:ext>
              </a:extLst>
            </p:cNvPr>
            <p:cNvSpPr/>
            <p:nvPr/>
          </p:nvSpPr>
          <p:spPr>
            <a:xfrm>
              <a:off x="6707874" y="3351598"/>
              <a:ext cx="187422" cy="187422"/>
            </a:xfrm>
            <a:prstGeom prst="ellipse">
              <a:avLst/>
            </a:prstGeom>
            <a:noFill/>
            <a:ln w="1079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ea typeface="+mn-ea"/>
                <a:cs typeface="Segoe UI Semibold" panose="020B0702040204020203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BADEFE-348D-4B64-A8BF-AD6D6B379357}"/>
                </a:ext>
              </a:extLst>
            </p:cNvPr>
            <p:cNvCxnSpPr>
              <a:stCxn id="21" idx="4"/>
              <a:endCxn id="20" idx="0"/>
            </p:cNvCxnSpPr>
            <p:nvPr/>
          </p:nvCxnSpPr>
          <p:spPr>
            <a:xfrm>
              <a:off x="6801585" y="3539020"/>
              <a:ext cx="0" cy="215574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711330-8182-4F35-8587-58939F523258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7539430" y="2104541"/>
              <a:ext cx="1697004" cy="2789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AF8F1F9-2747-4142-BCF8-E6CFB6024273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 flipH="1">
              <a:off x="6801585" y="2381510"/>
              <a:ext cx="650" cy="970088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ED9B410-6074-4C98-B128-D30FB9CBF6D0}"/>
                </a:ext>
              </a:extLst>
            </p:cNvPr>
            <p:cNvCxnSpPr>
              <a:cxnSpLocks/>
            </p:cNvCxnSpPr>
            <p:nvPr/>
          </p:nvCxnSpPr>
          <p:spPr>
            <a:xfrm>
              <a:off x="7538781" y="4007307"/>
              <a:ext cx="209544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/>
          </p:spPr>
        </p:cxn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91025F88-ECD6-44A9-951E-7F4FF657C1F7}"/>
                </a:ext>
              </a:extLst>
            </p:cNvPr>
            <p:cNvSpPr/>
            <p:nvPr/>
          </p:nvSpPr>
          <p:spPr>
            <a:xfrm>
              <a:off x="6064391" y="4527309"/>
              <a:ext cx="1474390" cy="553938"/>
            </a:xfrm>
            <a:prstGeom prst="can">
              <a:avLst/>
            </a:prstGeom>
            <a:noFill/>
            <a:ln w="1079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 Semibold" panose="020B0702040204020203" pitchFamily="34" charset="0"/>
                </a:rPr>
                <a:t>Credentials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F0967C-BDD0-47F6-B176-69B8644AD515}"/>
                </a:ext>
              </a:extLst>
            </p:cNvPr>
            <p:cNvCxnSpPr>
              <a:cxnSpLocks/>
              <a:stCxn id="20" idx="2"/>
              <a:endCxn id="26" idx="1"/>
            </p:cNvCxnSpPr>
            <p:nvPr/>
          </p:nvCxnSpPr>
          <p:spPr>
            <a:xfrm>
              <a:off x="6801586" y="4308531"/>
              <a:ext cx="0" cy="218778"/>
            </a:xfrm>
            <a:prstGeom prst="line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</a:ln>
            <a:effectLst/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24E5CD-7545-4812-A4B8-73DDC9BF6223}"/>
                </a:ext>
              </a:extLst>
            </p:cNvPr>
            <p:cNvSpPr/>
            <p:nvPr/>
          </p:nvSpPr>
          <p:spPr>
            <a:xfrm>
              <a:off x="5930845" y="5875148"/>
              <a:ext cx="5675938" cy="3157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 Semibold" panose="020B0702040204020203" pitchFamily="34" charset="0"/>
                </a:rPr>
                <a:t>Azure (inject and roll credentials)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6C7A495-982B-49E8-9430-BF7DF20035AC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801586" y="5268908"/>
              <a:ext cx="0" cy="606249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headEnd type="arrow" w="med" len="med"/>
              <a:tailEnd type="none" w="med" len="med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43A649C-E188-4385-9879-63E1C87E6B62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10416644" y="4794080"/>
              <a:ext cx="2405" cy="1081077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headEnd type="arrow" w="med" len="med"/>
              <a:tailEnd type="none" w="med" len="med"/>
            </a:ln>
            <a:effectLst/>
          </p:spPr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C1D928-FF30-4A97-A138-58DC59E30E25}"/>
                </a:ext>
              </a:extLst>
            </p:cNvPr>
            <p:cNvGrpSpPr/>
            <p:nvPr/>
          </p:nvGrpSpPr>
          <p:grpSpPr>
            <a:xfrm>
              <a:off x="9634232" y="3297294"/>
              <a:ext cx="1564824" cy="1496786"/>
              <a:chOff x="4713073" y="4411662"/>
              <a:chExt cx="1752600" cy="1676400"/>
            </a:xfrm>
          </p:grpSpPr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7C57C0E0-7EFE-4934-BA4C-B7173FF68DFE}"/>
                  </a:ext>
                </a:extLst>
              </p:cNvPr>
              <p:cNvSpPr/>
              <p:nvPr/>
            </p:nvSpPr>
            <p:spPr bwMode="auto">
              <a:xfrm rot="16200000">
                <a:off x="4313023" y="4811712"/>
                <a:ext cx="1676400" cy="876300"/>
              </a:xfrm>
              <a:prstGeom prst="triangle">
                <a:avLst>
                  <a:gd name="adj" fmla="val 33699"/>
                </a:avLst>
              </a:prstGeom>
              <a:solidFill>
                <a:srgbClr val="CDF4FF">
                  <a:lumMod val="50000"/>
                </a:srgbClr>
              </a:solidFill>
              <a:ln w="952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DE554B44-443A-47D0-8E57-D5774C722FA1}"/>
                  </a:ext>
                </a:extLst>
              </p:cNvPr>
              <p:cNvSpPr/>
              <p:nvPr/>
            </p:nvSpPr>
            <p:spPr bwMode="auto">
              <a:xfrm rot="5400000" flipH="1">
                <a:off x="5189323" y="4811712"/>
                <a:ext cx="1676400" cy="876300"/>
              </a:xfrm>
              <a:prstGeom prst="triangle">
                <a:avLst>
                  <a:gd name="adj" fmla="val 33699"/>
                </a:avLst>
              </a:prstGeom>
              <a:solidFill>
                <a:srgbClr val="CDF4FF">
                  <a:lumMod val="25000"/>
                </a:srgbClr>
              </a:solidFill>
              <a:ln w="952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B068EE8-1E96-47D5-90D0-A2923BE642D8}"/>
                  </a:ext>
                </a:extLst>
              </p:cNvPr>
              <p:cNvSpPr/>
              <p:nvPr/>
            </p:nvSpPr>
            <p:spPr bwMode="auto">
              <a:xfrm>
                <a:off x="5475073" y="4792662"/>
                <a:ext cx="228600" cy="22860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242FB28-F8F2-4BCB-ADD1-B7806FF355CA}"/>
                  </a:ext>
                </a:extLst>
              </p:cNvPr>
              <p:cNvSpPr/>
              <p:nvPr/>
            </p:nvSpPr>
            <p:spPr bwMode="auto">
              <a:xfrm>
                <a:off x="5075237" y="5249862"/>
                <a:ext cx="228600" cy="22860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FD5DC4A-C6D6-4B7D-920F-2846A51E32CE}"/>
                  </a:ext>
                </a:extLst>
              </p:cNvPr>
              <p:cNvSpPr/>
              <p:nvPr/>
            </p:nvSpPr>
            <p:spPr bwMode="auto">
              <a:xfrm>
                <a:off x="5475073" y="5571400"/>
                <a:ext cx="228600" cy="22860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2D3E729-5BFD-4531-848C-9EF4AFAF1CB1}"/>
                  </a:ext>
                </a:extLst>
              </p:cNvPr>
              <p:cNvSpPr/>
              <p:nvPr/>
            </p:nvSpPr>
            <p:spPr bwMode="auto">
              <a:xfrm>
                <a:off x="5876560" y="5249861"/>
                <a:ext cx="228600" cy="22860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4EDACD6-A6D5-4D5A-A9CA-3D66A8F1C389}"/>
                  </a:ext>
                </a:extLst>
              </p:cNvPr>
              <p:cNvCxnSpPr>
                <a:cxnSpLocks/>
                <a:stCxn id="34" idx="4"/>
                <a:endCxn id="36" idx="0"/>
              </p:cNvCxnSpPr>
              <p:nvPr/>
            </p:nvCxnSpPr>
            <p:spPr>
              <a:xfrm>
                <a:off x="5589373" y="5021262"/>
                <a:ext cx="0" cy="550138"/>
              </a:xfrm>
              <a:prstGeom prst="line">
                <a:avLst/>
              </a:prstGeom>
              <a:noFill/>
              <a:ln w="762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1F553AD-0642-4627-98DB-A4BEADDEE8BF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5270359" y="4987784"/>
                <a:ext cx="238192" cy="295556"/>
              </a:xfrm>
              <a:prstGeom prst="line">
                <a:avLst/>
              </a:prstGeom>
              <a:noFill/>
              <a:ln w="762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D830851-5AB6-4383-9056-D7E851613565}"/>
                  </a:ext>
                </a:extLst>
              </p:cNvPr>
              <p:cNvCxnSpPr>
                <a:cxnSpLocks/>
                <a:stCxn id="34" idx="5"/>
                <a:endCxn id="37" idx="1"/>
              </p:cNvCxnSpPr>
              <p:nvPr/>
            </p:nvCxnSpPr>
            <p:spPr>
              <a:xfrm>
                <a:off x="5670195" y="4987784"/>
                <a:ext cx="239843" cy="295555"/>
              </a:xfrm>
              <a:prstGeom prst="line">
                <a:avLst/>
              </a:prstGeom>
              <a:noFill/>
              <a:ln w="762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3D94CCC-523E-47E6-8E1E-49C028C63740}"/>
                  </a:ext>
                </a:extLst>
              </p:cNvPr>
              <p:cNvCxnSpPr>
                <a:cxnSpLocks/>
                <a:stCxn id="35" idx="5"/>
                <a:endCxn id="36" idx="1"/>
              </p:cNvCxnSpPr>
              <p:nvPr/>
            </p:nvCxnSpPr>
            <p:spPr>
              <a:xfrm>
                <a:off x="5270359" y="5444984"/>
                <a:ext cx="238192" cy="159894"/>
              </a:xfrm>
              <a:prstGeom prst="line">
                <a:avLst/>
              </a:prstGeom>
              <a:noFill/>
              <a:ln w="762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3F17559-B03E-46B3-B440-67B848BB2DDA}"/>
                  </a:ext>
                </a:extLst>
              </p:cNvPr>
              <p:cNvCxnSpPr>
                <a:cxnSpLocks/>
                <a:stCxn id="36" idx="7"/>
                <a:endCxn id="37" idx="3"/>
              </p:cNvCxnSpPr>
              <p:nvPr/>
            </p:nvCxnSpPr>
            <p:spPr>
              <a:xfrm flipV="1">
                <a:off x="5670195" y="5444983"/>
                <a:ext cx="239843" cy="159895"/>
              </a:xfrm>
              <a:prstGeom prst="line">
                <a:avLst/>
              </a:prstGeom>
              <a:noFill/>
              <a:ln w="762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932689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Azure Key Vault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DF5C5F2-9263-4D9D-B449-0881563A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ABE7-AB55-49DB-9BA3-279E0725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Segoe UI"/>
              </a:rPr>
              <a:t>Azure Key Vault Overview</a:t>
            </a:r>
            <a:endParaRPr lang="en-GB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FC4DE-306B-4318-AC23-46B7A6851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485900"/>
            <a:ext cx="5091896" cy="215443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400" dirty="0">
                <a:latin typeface="+mj-lt"/>
              </a:rPr>
              <a:t>Secrets management</a:t>
            </a:r>
            <a:endParaRPr lang="en-US" dirty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Key management</a:t>
            </a:r>
            <a:endParaRPr lang="en-GB" sz="2400" dirty="0">
              <a:latin typeface="+mj-lt"/>
              <a:cs typeface="Segoe UI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Certificate management</a:t>
            </a:r>
            <a:endParaRPr lang="en-GB" sz="2400" dirty="0">
              <a:latin typeface="+mj-lt"/>
              <a:cs typeface="Segoe UI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Storing secrets</a:t>
            </a:r>
            <a:endParaRPr lang="en-GB" sz="2400" dirty="0">
              <a:latin typeface="+mj-lt"/>
              <a:cs typeface="Segoe UI"/>
            </a:endParaRPr>
          </a:p>
        </p:txBody>
      </p:sp>
      <p:grpSp>
        <p:nvGrpSpPr>
          <p:cNvPr id="34" name="Group 33" descr="The diagram depicts how an administrator can use Azure Key Vault for securely storing and accessing secrets that are later used by your developers.">
            <a:extLst>
              <a:ext uri="{FF2B5EF4-FFF2-40B4-BE49-F238E27FC236}">
                <a16:creationId xmlns:a16="http://schemas.microsoft.com/office/drawing/2014/main" id="{ADC5F11B-1A0A-4018-B0C2-4C6B78535771}"/>
              </a:ext>
            </a:extLst>
          </p:cNvPr>
          <p:cNvGrpSpPr/>
          <p:nvPr/>
        </p:nvGrpSpPr>
        <p:grpSpPr>
          <a:xfrm>
            <a:off x="5428626" y="884089"/>
            <a:ext cx="6240646" cy="5745140"/>
            <a:chOff x="6036180" y="884089"/>
            <a:chExt cx="6240646" cy="57451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CF7AC-9A75-4EC2-B4EA-799BA8BB26DF}"/>
                </a:ext>
              </a:extLst>
            </p:cNvPr>
            <p:cNvSpPr txBox="1"/>
            <p:nvPr/>
          </p:nvSpPr>
          <p:spPr>
            <a:xfrm>
              <a:off x="7813266" y="884089"/>
              <a:ext cx="446356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Administrator with Azure subscription creates and manages the vault and keys</a:t>
              </a:r>
            </a:p>
          </p:txBody>
        </p:sp>
        <p:pic>
          <p:nvPicPr>
            <p:cNvPr id="11" name="Picture 10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ADA18AED-C4BF-4B3F-899D-E9541E2A1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21078" y="894524"/>
              <a:ext cx="605623" cy="60562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812017-F5EA-4848-956A-09D7F19C939F}"/>
                </a:ext>
              </a:extLst>
            </p:cNvPr>
            <p:cNvSpPr txBox="1"/>
            <p:nvPr/>
          </p:nvSpPr>
          <p:spPr>
            <a:xfrm>
              <a:off x="6036180" y="4003873"/>
              <a:ext cx="23309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IN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Usage logging for keys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517A92-ACC5-45FE-AFFA-4A6599E1C7E3}"/>
                </a:ext>
              </a:extLst>
            </p:cNvPr>
            <p:cNvSpPr txBox="1"/>
            <p:nvPr/>
          </p:nvSpPr>
          <p:spPr>
            <a:xfrm>
              <a:off x="9569660" y="4003782"/>
              <a:ext cx="13082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IN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URIs for keys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26CDA9-5CD3-4AEE-B4BF-EF6C255862A7}"/>
                </a:ext>
              </a:extLst>
            </p:cNvPr>
            <p:cNvSpPr/>
            <p:nvPr/>
          </p:nvSpPr>
          <p:spPr bwMode="auto">
            <a:xfrm>
              <a:off x="6707058" y="5132826"/>
              <a:ext cx="2196454" cy="1496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12000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Security administrator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22B0A9-8609-4C4D-A500-3AF8E24801AC}"/>
                </a:ext>
              </a:extLst>
            </p:cNvPr>
            <p:cNvGrpSpPr/>
            <p:nvPr/>
          </p:nvGrpSpPr>
          <p:grpSpPr>
            <a:xfrm>
              <a:off x="7367683" y="5361022"/>
              <a:ext cx="875204" cy="445583"/>
              <a:chOff x="10598721" y="4380368"/>
              <a:chExt cx="1027097" cy="522915"/>
            </a:xfrm>
          </p:grpSpPr>
          <p:pic>
            <p:nvPicPr>
              <p:cNvPr id="23" name="Picture 22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6A88CD60-F2F5-438F-BE2D-F3D07419A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61061" y="4410337"/>
                <a:ext cx="464757" cy="46475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0877C33-BEBC-47DE-B8CD-D651E7F07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98721" y="4380368"/>
                <a:ext cx="522915" cy="522915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A1EF21-0F8B-4AFF-A837-D52FBD6D0114}"/>
                </a:ext>
              </a:extLst>
            </p:cNvPr>
            <p:cNvSpPr/>
            <p:nvPr/>
          </p:nvSpPr>
          <p:spPr bwMode="auto">
            <a:xfrm>
              <a:off x="9182621" y="5132825"/>
              <a:ext cx="2080109" cy="1496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84000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N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</a:t>
              </a:r>
              <a:br>
                <a:rPr lang="en-IN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IN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developer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CEC869-A3B8-4C53-8136-C3237CFC1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893" y="5419862"/>
              <a:ext cx="664180" cy="421074"/>
            </a:xfrm>
            <a:prstGeom prst="rect">
              <a:avLst/>
            </a:prstGeom>
          </p:spPr>
        </p:pic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B2ABC754-73DB-415A-95B8-2BA49CFDC2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52590" y="4035066"/>
              <a:ext cx="1317566" cy="857008"/>
            </a:xfrm>
            <a:prstGeom prst="bentConnector3">
              <a:avLst/>
            </a:prstGeom>
            <a:ln w="38100">
              <a:solidFill>
                <a:srgbClr val="D73B02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6E594D85-0728-4D4F-B59A-EAAE6026A35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075014" y="4035066"/>
              <a:ext cx="1317566" cy="857008"/>
            </a:xfrm>
            <a:prstGeom prst="bentConnector3">
              <a:avLst/>
            </a:prstGeom>
            <a:ln w="38100">
              <a:solidFill>
                <a:srgbClr val="D73B02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FB5DEA3F-912C-4888-B6F2-29F602195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1514" y="5421500"/>
              <a:ext cx="396026" cy="39602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E4D406-8C71-41DB-9C62-58FC2BBF971D}"/>
                </a:ext>
              </a:extLst>
            </p:cNvPr>
            <p:cNvSpPr/>
            <p:nvPr/>
          </p:nvSpPr>
          <p:spPr bwMode="auto">
            <a:xfrm>
              <a:off x="8282426" y="1820785"/>
              <a:ext cx="1404936" cy="1980922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rgbClr val="00206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488555-BFC0-4194-A223-D181526AB7A5}"/>
                </a:ext>
              </a:extLst>
            </p:cNvPr>
            <p:cNvGrpSpPr/>
            <p:nvPr/>
          </p:nvGrpSpPr>
          <p:grpSpPr>
            <a:xfrm>
              <a:off x="8356019" y="2979137"/>
              <a:ext cx="1247687" cy="349335"/>
              <a:chOff x="7060975" y="3826226"/>
              <a:chExt cx="1247687" cy="349335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8DEAEC3C-0760-4568-82FA-73A16C324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060975" y="3826226"/>
                <a:ext cx="349335" cy="349335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FDCF1AA2-BCC9-45A0-A529-31070A03D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510151" y="3826226"/>
                <a:ext cx="349335" cy="349335"/>
              </a:xfrm>
              <a:prstGeom prst="rect">
                <a:avLst/>
              </a:prstGeom>
            </p:spPr>
          </p:pic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14244A7E-38C9-4284-BAE9-71B6C73E4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959327" y="3826226"/>
                <a:ext cx="349335" cy="349335"/>
              </a:xfrm>
              <a:prstGeom prst="rect">
                <a:avLst/>
              </a:prstGeom>
            </p:spPr>
          </p:pic>
        </p:grpSp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F38191CB-ACBF-41D4-8B1D-3895C52E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679348" y="1556528"/>
              <a:ext cx="605623" cy="17563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19435-7295-4E41-9E48-68EF78FD929E}"/>
                </a:ext>
              </a:extLst>
            </p:cNvPr>
            <p:cNvSpPr txBox="1"/>
            <p:nvPr/>
          </p:nvSpPr>
          <p:spPr>
            <a:xfrm>
              <a:off x="8369341" y="3464853"/>
              <a:ext cx="123110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1400">
                  <a:solidFill>
                    <a:schemeClr val="bg1"/>
                  </a:solidFill>
                </a:rPr>
                <a:t>Azure Key Vault</a:t>
              </a:r>
            </a:p>
          </p:txBody>
        </p:sp>
        <p:pic>
          <p:nvPicPr>
            <p:cNvPr id="30" name="Picture 21">
              <a:extLst>
                <a:ext uri="{FF2B5EF4-FFF2-40B4-BE49-F238E27FC236}">
                  <a16:creationId xmlns:a16="http://schemas.microsoft.com/office/drawing/2014/main" id="{FFF78604-9935-4DCC-91DB-B37896D76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573202" y="1944355"/>
              <a:ext cx="780290" cy="780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4283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12" y="632779"/>
            <a:ext cx="11533187" cy="411162"/>
          </a:xfrm>
        </p:spPr>
        <p:txBody>
          <a:bodyPr/>
          <a:lstStyle/>
          <a:p>
            <a:r>
              <a:rPr lang="en-US" b="1" dirty="0"/>
              <a:t>Azure Key Vault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918" y="1290709"/>
            <a:ext cx="9572625" cy="49859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Azure Key Vault is a service that facilitates storage and management of: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Secrets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Keys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Certificates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Keys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hardware-protected by using HSMs that provide a hardened, tamper-resistant environment for cryptographic processing and key generation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software-protected by using software-based RSA and ECC algorithms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Secrets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Small (less than 10K) data blobs protected by a HSM-generated key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A82D-756F-4C5D-B654-7BA7F4BC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Vault Secret Types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AA30B-23EF-458E-84E7-A985A21DD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12" y="1617981"/>
            <a:ext cx="5807645" cy="42084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085984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Microsoft Office PowerPoint</Application>
  <PresentationFormat>Custom</PresentationFormat>
  <Paragraphs>159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Learning Objectives </vt:lpstr>
      <vt:lpstr> Azure Managed Identity</vt:lpstr>
      <vt:lpstr>Authentication with Azure Managed Identities</vt:lpstr>
      <vt:lpstr>Using Managed Identities with Azure Resources</vt:lpstr>
      <vt:lpstr>Managed Identities for Azure Resources in Azure AD</vt:lpstr>
      <vt:lpstr> Azure Key Vault</vt:lpstr>
      <vt:lpstr>Azure Key Vault Overview</vt:lpstr>
      <vt:lpstr>Azure Key Vault</vt:lpstr>
      <vt:lpstr>Key Vault Secret Types</vt:lpstr>
      <vt:lpstr>Key Vault Terminology</vt:lpstr>
      <vt:lpstr>Authentication</vt:lpstr>
      <vt:lpstr>Key Vault Users</vt:lpstr>
      <vt:lpstr>Demonstration: Configure Certificate Auto-Rotation in Key Vault</vt:lpstr>
      <vt:lpstr>Module 11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2020-06-25T22:43:25Z</dcterms:created>
  <dcterms:modified xsi:type="dcterms:W3CDTF">2021-07-04T07:27:31Z</dcterms:modified>
</cp:coreProperties>
</file>